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7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1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3" name="Shape 1"/>
          <p:cNvSpPr/>
          <p:nvPr/>
        </p:nvSpPr>
        <p:spPr>
          <a:xfrm>
            <a:off x="6217920" y="-1097280"/>
            <a:ext cx="4114800" cy="411480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766560" y="-548640"/>
            <a:ext cx="3200400" cy="3200400"/>
          </a:xfrm>
          <a:prstGeom prst="ellipse">
            <a:avLst/>
          </a:prstGeom>
          <a:solidFill>
            <a:srgbClr val="1E4A7A"/>
          </a:solidFill>
          <a:ln w="12700">
            <a:solidFill>
              <a:srgbClr val="1E4A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223760" y="-91440"/>
            <a:ext cx="2560320" cy="2560320"/>
          </a:xfrm>
          <a:prstGeom prst="ellipse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280160"/>
            <a:ext cx="5486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ELIUS</a:t>
            </a:r>
            <a:endParaRPr lang="en-US" sz="7200" dirty="0"/>
          </a:p>
        </p:txBody>
      </p:sp>
      <p:sp>
        <p:nvSpPr>
          <p:cNvPr id="7" name="Shape 5"/>
          <p:cNvSpPr/>
          <p:nvPr/>
        </p:nvSpPr>
        <p:spPr>
          <a:xfrm>
            <a:off x="457200" y="2468880"/>
            <a:ext cx="1097280" cy="54864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2606040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AD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Wellness &amp;</a:t>
            </a:r>
            <a:endParaRPr lang="en-US" sz="2600" dirty="0"/>
          </a:p>
          <a:p>
            <a:pPr indent="0" marL="0">
              <a:buNone/>
            </a:pPr>
            <a:r>
              <a:rPr lang="en-US" sz="2600" dirty="0">
                <a:solidFill>
                  <a:srgbClr val="CAD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Intelligence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57200" y="36576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intelligence businesses have been waiting for.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6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HR Directors  ·  People &amp; Culture Leaders  ·  C-Suite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1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457200"/>
            <a:ext cx="4572000" cy="4572000"/>
          </a:xfrm>
          <a:prstGeom prst="ellipse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6583680" y="1097280"/>
            <a:ext cx="3474720" cy="3474720"/>
          </a:xfrm>
          <a:prstGeom prst="ellipse">
            <a:avLst/>
          </a:prstGeom>
          <a:solidFill>
            <a:srgbClr val="1E4A7A"/>
          </a:solidFill>
          <a:ln w="12700">
            <a:solidFill>
              <a:srgbClr val="1E4A7A"/>
            </a:solidFill>
            <a:prstDash val="solid"/>
          </a:ln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7132320" y="1645920"/>
            <a:ext cx="2560320" cy="2560320"/>
          </a:xfrm>
          <a:prstGeom prst="ellipse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457200" y="100584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company tracks its finances.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164592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companies of tomorrow will also understand their people.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457200" y="228600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CADDE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not a tool for next year. This is the tool of tomorrow, given to you today.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457200" y="3108960"/>
            <a:ext cx="1645920" cy="4572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457200" y="32918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Billed per PCU  </a:t>
            </a:r>
            <a:pPr indent="0" marL="0">
              <a:buNone/>
            </a:pPr>
            <a:r>
              <a:rPr lang="en-US" sz="1400" dirty="0">
                <a:solidFill>
                  <a:srgbClr val="C8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· 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No hardware  </a:t>
            </a:r>
            <a:pPr indent="0" marL="0">
              <a:buNone/>
            </a:pPr>
            <a:r>
              <a:rPr lang="en-US" sz="1400" dirty="0">
                <a:solidFill>
                  <a:srgbClr val="C8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 xml:space="preserve">· 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in days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794760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300">
                <a:solidFill>
                  <a:srgbClr val="6B8299"/>
                </a:solidFill>
                <a:latin typeface="Calibri"/>
              </a:rPr>
              <a:t>B2B Starter from $1,500/month  •  Enterprise from $7,500/month + $75/PCU  •  FedRAMP-Ready  •  EU AI Act Compliant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43891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ELIUS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7200" y="464515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Wellness &amp; People Intelligence</a:t>
            </a:r>
            <a:endParaRPr lang="en-US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500000" y="4700000"/>
            <a:ext cx="8144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64748B"/>
                </a:solidFill>
              </a:rPr>
              <a:t>FedRAMP-Ready  •  EU AI Act Compliant  •  FIPS 140-2 Verified  •  GDPR/CCPA/Law 25  •  Azure Gov Routing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TextBox 2"/>
          <p:cNvSpPr txBox="1"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2800" b="1">
                <a:solidFill>
                  <a:srgbClr val="FFFFFF"/>
                </a:solidFill>
              </a:rPr>
              <a:t>COMPLIANCE ARCHITECTURE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14400"/>
            <a:ext cx="8412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1100">
                <a:solidFill>
                  <a:srgbClr val="1E293B"/>
                </a:solidFill>
              </a:rPr>
              <a:t>Compliance is not a feature Elius added. It is the foundation Elius was built on.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1100">
                <a:solidFill>
                  <a:srgbClr val="1E293B"/>
                </a:solidFill>
              </a:rPr>
              <a:t>For the world's most regulated industries — the question is not whether Elius works.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1100">
                <a:solidFill>
                  <a:srgbClr val="1E293B"/>
                </a:solidFill>
              </a:rPr>
              <a:t>It is whether Elius can pass procurement. The answer is yes.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1737360"/>
            <a:ext cx="4114800" cy="26517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20040" y="1737360"/>
            <a:ext cx="4114800" cy="73152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" y="1874520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E293B"/>
                </a:solidFill>
              </a:rPr>
              <a:t>FEDRAMP READINESS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2250000"/>
            <a:ext cx="3840480" cy="2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28 NIST SP 800-53 controls mapped across 9 families: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AC, AU, CM, IA, IR, RA, SC, SI, SA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FIPS 140-2 verified encryption across 10 data flows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(transit + rest + key management)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Azure Gov US Virginia — dedicated federal cloud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with CJIS/FedRAMP High boundary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Live API: /api/compliance/fedramp-readiness/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Continuous monitoring — not a static ATO document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7-day ATO expiry countdown + control family KPIs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+ gap analysis + recommended next action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709160" y="1737360"/>
            <a:ext cx="4114800" cy="2651760"/>
          </a:xfrm>
          <a:prstGeom prst="rect">
            <a:avLst/>
          </a:prstGeom>
          <a:solidFill>
            <a:srgbClr val="F8FAFC"/>
          </a:solidFill>
          <a:ln w="635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709160" y="1737360"/>
            <a:ext cx="4114800" cy="73152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00600" y="1874520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E293B"/>
                </a:solidFill>
              </a:rPr>
              <a:t>EU AI ACT &amp; JURISDICTIONAL ROUTING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00600" y="2250000"/>
            <a:ext cx="3840480" cy="20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EU AI Act (Regulation 2024/1689)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LIMITED risk classification under Article 6 —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advisory AI, not automated decision-making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Article 14: Mandatory human oversight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AI recommendations are suggestions, never determinations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Article 50: Transparency disclosure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(ELIUS_AI_ACT_ARTICLE50_DISCLOSURE)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served to all EU/EEA users (30 country codes)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Jurisdictional routing at request level: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GDPR (EU/EEA) • CCPA (CA) • Law 25 (QC) • CPA (CO)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Federal header detection: x-us-gov-fips + .gov/.mil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1E293B"/>
                </a:solidFill>
              </a:rPr>
              <a:t>→ automatic Azure Gov routing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4500000"/>
            <a:ext cx="8412480" cy="5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4748B"/>
                </a:solidFill>
              </a:rPr>
              <a:t>ZERO-SURVEILLANCE ARCHITECTURE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>
                <a:solidFill>
                  <a:srgbClr val="64748B"/>
                </a:solidFill>
              </a:rPr>
              <a:t>Individual Layer and Organizational Layer are structurally separated — no shared user table.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>
                <a:solidFill>
                  <a:srgbClr val="64748B"/>
                </a:solidFill>
              </a:rPr>
              <a:t>Cohort telemetry strips identifiers at ingestion. Biometric perturbation defends against membership inference.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>
                <a:solidFill>
                  <a:srgbClr val="64748B"/>
                </a:solidFill>
              </a:rPr>
              <a:t>No cross-user JOINs without de-identification pipeline. Data privacy is structural, not policy-enforced.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96012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company tracks its finances. None can see their people. That gap is costing them billions.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0040" y="1554480"/>
            <a:ext cx="2606040" cy="2103120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554480"/>
            <a:ext cx="2606040" cy="73152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7" name="Text 5"/>
          <p:cNvSpPr/>
          <p:nvPr/>
        </p:nvSpPr>
        <p:spPr>
          <a:xfrm>
            <a:off x="320040" y="1691640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76%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320040" y="2468880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employees report at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 one burnout symptom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040" y="3154680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CAD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Gallup 2023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00400" y="1554480"/>
            <a:ext cx="2606040" cy="2103120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0" y="1554480"/>
            <a:ext cx="2606040" cy="73152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12" name="Text 10"/>
          <p:cNvSpPr/>
          <p:nvPr/>
        </p:nvSpPr>
        <p:spPr>
          <a:xfrm>
            <a:off x="3200400" y="1691640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$322B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3200400" y="2468880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lost annually to burnout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global productivity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200400" y="3154680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CAD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080760" y="1554480"/>
            <a:ext cx="2606040" cy="2103120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080760" y="1554480"/>
            <a:ext cx="2606040" cy="73152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17" name="Text 15"/>
          <p:cNvSpPr/>
          <p:nvPr/>
        </p:nvSpPr>
        <p:spPr>
          <a:xfrm>
            <a:off x="6080760" y="1691640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$1,685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6080760" y="2468880"/>
            <a:ext cx="2606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annual cost per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from stress alone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080760" y="3154680"/>
            <a:ext cx="2606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CAD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65760" y="388620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employees who most need support are the least likely to seek it from generic resources.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65760" y="3858768"/>
            <a:ext cx="36576" cy="457200"/>
          </a:xfrm>
          <a:prstGeom prst="rect">
            <a:avLst/>
          </a:prstGeom>
          <a:solidFill>
            <a:srgbClr val="C8962E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2137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SCIENCE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400">
                <a:solidFill>
                  <a:srgbClr val="1B3A5C"/>
                </a:solidFill>
                <a:latin typeface="Calibri"/>
              </a:rPr>
              <a:t>The autonomic nervous system does not regulate itself.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r>
              <a:rPr sz="1400">
                <a:solidFill>
                  <a:srgbClr val="1B3A5C"/>
                </a:solidFill>
                <a:latin typeface="Calibri"/>
              </a:rPr>
              <a:t>Without consistent daily input, cortisol accumulates, HRV drops, and burnout builds silently.</a:t>
            </a:r>
          </a:p>
          <a:p>
            <a:r>
              <a:rPr sz="1400">
                <a:solidFill>
                  <a:srgbClr val="1B3A5C"/>
                </a:solidFill>
                <a:latin typeface="Calibri"/>
              </a:rPr>
              <a:t>Elius intervenes at the physiological level — with precision, not guesswork.</a:t>
            </a:r>
          </a:p>
        </p:txBody>
      </p:sp>
      <p:sp>
        <p:nvSpPr>
          <p:cNvPr id="5" name="Shape 3"/>
          <p:cNvSpPr/>
          <p:nvPr/>
        </p:nvSpPr>
        <p:spPr>
          <a:xfrm>
            <a:off x="320040" y="1737360"/>
            <a:ext cx="4114800" cy="2651760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737360"/>
            <a:ext cx="4114800" cy="73152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7" name="Text 5"/>
          <p:cNvSpPr/>
          <p:nvPr/>
        </p:nvSpPr>
        <p:spPr>
          <a:xfrm>
            <a:off x="411480" y="18745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MECHANISM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331720"/>
            <a:ext cx="109728" cy="109728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9" name="Text 7"/>
          <p:cNvSpPr/>
          <p:nvPr/>
        </p:nvSpPr>
        <p:spPr>
          <a:xfrm>
            <a:off x="658368" y="2286000"/>
            <a:ext cx="3611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breath is the only autonomic function also under voluntary control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834640"/>
            <a:ext cx="109728" cy="109728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" y="2788920"/>
            <a:ext cx="3611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access point to the vagus nerve &amp; parasympathetic response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337560"/>
            <a:ext cx="109728" cy="109728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" y="3291840"/>
            <a:ext cx="3611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Controlled breathing modulates HRV, cortisol, amygdala reactivity &amp; prefrontal function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3840480"/>
            <a:ext cx="109728" cy="109728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3794760"/>
            <a:ext cx="3611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practice reduces systemic inflammatory markers over time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09160" y="1737360"/>
            <a:ext cx="4114800" cy="26517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09160" y="1737360"/>
            <a:ext cx="4114800" cy="73152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18" name="Text 16"/>
          <p:cNvSpPr/>
          <p:nvPr/>
        </p:nvSpPr>
        <p:spPr>
          <a:xfrm>
            <a:off x="4800600" y="187452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PROVEN OUTCOMES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4800600" y="2331720"/>
            <a:ext cx="1051560" cy="292608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20" name="Text 18"/>
          <p:cNvSpPr/>
          <p:nvPr/>
        </p:nvSpPr>
        <p:spPr>
          <a:xfrm>
            <a:off x="4800600" y="2331720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6–8 weeks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943600" y="2331720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heart coherence → measurable HRV improvement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800600" y="2834640"/>
            <a:ext cx="1051560" cy="292608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23" name="Text 21"/>
          <p:cNvSpPr/>
          <p:nvPr/>
        </p:nvSpPr>
        <p:spPr>
          <a:xfrm>
            <a:off x="4800600" y="2834640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session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943600" y="2834640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box breathing → significant cortisol reduction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00600" y="3337560"/>
            <a:ext cx="1051560" cy="292608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26" name="Text 24"/>
          <p:cNvSpPr/>
          <p:nvPr/>
        </p:nvSpPr>
        <p:spPr>
          <a:xfrm>
            <a:off x="4800600" y="3337560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2–4 weeks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943600" y="3337560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4-7-8 practice → improved sleep onset latency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800600" y="3840480"/>
            <a:ext cx="1051560" cy="292608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29" name="Text 27"/>
          <p:cNvSpPr/>
          <p:nvPr/>
        </p:nvSpPr>
        <p:spPr>
          <a:xfrm>
            <a:off x="4800600" y="3840480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morning breath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943600" y="3840480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stabilized cortisol awakening response</a:t>
            </a:r>
            <a:endParaRPr lang="en-US" sz="1100" dirty="0"/>
          </a:p>
        </p:txBody>
      </p:sp>
      <p:sp>
        <p:nvSpPr>
          <p:cNvPr id="31" name="TextBox 30"/>
          <p:cNvSpPr txBox="1"/>
          <p:nvPr/>
        </p:nvSpPr>
        <p:spPr>
          <a:xfrm>
            <a:off x="4709160" y="4050000"/>
            <a:ext cx="4114800" cy="9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NEUROPROTECTION (NEW)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NSRI — composite biomarker tracking burnout velocity, saccadic rhythm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deterioration, and sympathetic load over time.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Cognitive Debt P&amp;L — quantifies financial liability of depleted cognitive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reserves ($500K/node critical threshold).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RETRACTION PROTOCOL (NEW)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4-tier autonomic regulation: OPERATIONAL → TRANSCENDENT →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TOTAL_SENSORY_WITHDRAWAL → CRITICAL_OVERRIDE.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Koan overlay universally available — triggered by NSRI + HRV thresholds.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/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GEOMAGNETIC COHERENCE (NEW)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Real-time NOAA declination data integrated into mandalic gaze engine.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Composite coherence from Kp index + Schumann resonance + chaos metrics.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ELIUS DELIVERS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structured sessions. Every day. Every employee. Personalized.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274320" y="1417320"/>
            <a:ext cx="274320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274320" y="1417320"/>
            <a:ext cx="2743200" cy="685800"/>
          </a:xfrm>
          <a:prstGeom prst="rect">
            <a:avLst/>
          </a:prstGeom>
          <a:solidFill>
            <a:srgbClr val="F5E6C8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274320" y="14630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MORNING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274320" y="18288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8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8912" y="2231136"/>
            <a:ext cx="91440" cy="91440"/>
          </a:xfrm>
          <a:prstGeom prst="ellipse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594360" y="2194560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1B3A5C"/>
                </a:solidFill>
                <a:latin typeface="Calibri"/>
              </a:rPr>
              <a:t>Personalized breathwork protocol</a:t>
            </a:r>
            <a:endParaRPr lang="en-US" sz="1100" dirty="0"/>
          </a:p>
          <a:p>
            <a:r>
              <a:rPr sz="1100">
                <a:solidFill>
                  <a:srgbClr val="1B3A5C"/>
                </a:solidFill>
                <a:latin typeface="Calibri"/>
              </a:rPr>
              <a:t>(selected by physio state + Life Path affinity)</a:t>
            </a:r>
          </a:p>
        </p:txBody>
      </p:sp>
      <p:sp>
        <p:nvSpPr>
          <p:cNvPr id="11" name="Shape 9"/>
          <p:cNvSpPr/>
          <p:nvPr/>
        </p:nvSpPr>
        <p:spPr>
          <a:xfrm>
            <a:off x="438912" y="2670048"/>
            <a:ext cx="91440" cy="91440"/>
          </a:xfrm>
          <a:prstGeom prst="ellipse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594360" y="263347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orientation — cycle + environment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8912" y="3108960"/>
            <a:ext cx="91440" cy="91440"/>
          </a:xfrm>
          <a:prstGeom prst="ellipse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594360" y="3072384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Grounding principle &amp; affirmation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38912" y="3547872"/>
            <a:ext cx="91440" cy="91440"/>
          </a:xfrm>
          <a:prstGeom prst="ellipse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594360" y="3511296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concrete action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38912" y="3986784"/>
            <a:ext cx="91440" cy="91440"/>
          </a:xfrm>
          <a:prstGeom prst="ellipse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594360" y="3950208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1B3A5C"/>
                </a:solidFill>
                <a:latin typeface="Calibri"/>
              </a:rPr>
              <a:t>Live voice check-in with multi-agent AI safety pipeline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0" y="1417320"/>
            <a:ext cx="274320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200400" y="1417320"/>
            <a:ext cx="2743200" cy="685800"/>
          </a:xfrm>
          <a:prstGeom prst="rect">
            <a:avLst/>
          </a:prstGeom>
          <a:solidFill>
            <a:srgbClr val="D5E8F0"/>
          </a:solidFill>
          <a:ln/>
        </p:spPr>
      </p:sp>
      <p:sp>
        <p:nvSpPr>
          <p:cNvPr id="21" name="Text 19"/>
          <p:cNvSpPr/>
          <p:nvPr/>
        </p:nvSpPr>
        <p:spPr>
          <a:xfrm>
            <a:off x="3200400" y="14630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E75B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MIDDAY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200400" y="18288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64992" y="2231136"/>
            <a:ext cx="91440" cy="91440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24" name="Text 22"/>
          <p:cNvSpPr/>
          <p:nvPr/>
        </p:nvSpPr>
        <p:spPr>
          <a:xfrm>
            <a:off x="3520440" y="2194560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Heart coherence or focus breathwork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364992" y="2670048"/>
            <a:ext cx="91440" cy="91440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26" name="Text 24"/>
          <p:cNvSpPr/>
          <p:nvPr/>
        </p:nvSpPr>
        <p:spPr>
          <a:xfrm>
            <a:off x="3520440" y="263347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Nervous system regulation checkpoint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364992" y="3108960"/>
            <a:ext cx="91440" cy="91440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28" name="Text 26"/>
          <p:cNvSpPr/>
          <p:nvPr/>
        </p:nvSpPr>
        <p:spPr>
          <a:xfrm>
            <a:off x="3520440" y="3072384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Cortisol spike interrupted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364992" y="3547872"/>
            <a:ext cx="91440" cy="91440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30" name="Text 28"/>
          <p:cNvSpPr/>
          <p:nvPr/>
        </p:nvSpPr>
        <p:spPr>
          <a:xfrm>
            <a:off x="3520440" y="3511296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Guidance adjusted to self-report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364992" y="3986784"/>
            <a:ext cx="91440" cy="91440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32" name="Text 30"/>
          <p:cNvSpPr/>
          <p:nvPr/>
        </p:nvSpPr>
        <p:spPr>
          <a:xfrm>
            <a:off x="3520440" y="3950208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5–10 minutes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126480" y="1417320"/>
            <a:ext cx="2743200" cy="32918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8F0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126480" y="1417320"/>
            <a:ext cx="2743200" cy="685800"/>
          </a:xfrm>
          <a:prstGeom prst="rect">
            <a:avLst/>
          </a:prstGeom>
          <a:solidFill>
            <a:srgbClr val="E8EDF2"/>
          </a:solidFill>
          <a:ln/>
        </p:spPr>
      </p:sp>
      <p:sp>
        <p:nvSpPr>
          <p:cNvPr id="35" name="Text 33"/>
          <p:cNvSpPr/>
          <p:nvPr/>
        </p:nvSpPr>
        <p:spPr>
          <a:xfrm>
            <a:off x="6126480" y="14630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1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EVENING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126480" y="18288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291072" y="2231136"/>
            <a:ext cx="91440" cy="91440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38" name="Text 36"/>
          <p:cNvSpPr/>
          <p:nvPr/>
        </p:nvSpPr>
        <p:spPr>
          <a:xfrm>
            <a:off x="6446520" y="2194560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4-7-8 parasympathetic breath protocol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291072" y="2670048"/>
            <a:ext cx="91440" cy="91440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40" name="Text 38"/>
          <p:cNvSpPr/>
          <p:nvPr/>
        </p:nvSpPr>
        <p:spPr>
          <a:xfrm>
            <a:off x="6446520" y="2633472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expressive writing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6291072" y="3108960"/>
            <a:ext cx="91440" cy="91440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42" name="Text 40"/>
          <p:cNvSpPr/>
          <p:nvPr/>
        </p:nvSpPr>
        <p:spPr>
          <a:xfrm>
            <a:off x="6446520" y="3072384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Reflection &amp; tomorrow's intention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291072" y="3547872"/>
            <a:ext cx="91440" cy="91440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44" name="Text 42"/>
          <p:cNvSpPr/>
          <p:nvPr/>
        </p:nvSpPr>
        <p:spPr>
          <a:xfrm>
            <a:off x="6446520" y="3511296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Resonance practice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291072" y="3986784"/>
            <a:ext cx="91440" cy="91440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46" name="Text 44"/>
          <p:cNvSpPr/>
          <p:nvPr/>
        </p:nvSpPr>
        <p:spPr>
          <a:xfrm>
            <a:off x="6446520" y="3950208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Sleep preparation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365760" y="4754880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 are 10–15 minutes. No self-direction required. The friction of deciding what to do and when is eliminated entirely.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1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2137"/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0" y="822960"/>
            <a:ext cx="9144000" cy="36576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VOICE INTELLIGENCE LAYER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1005840"/>
            <a:ext cx="5943600" cy="2286000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502920" y="1143000"/>
            <a:ext cx="5577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“It does not start from zero. It gets more relevant over time.”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2920" y="2148840"/>
            <a:ext cx="5577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 has a personal AI voice companion that knows their profile, their current cycle phase, and builds a longitudinal memory of patterns, goals, and stressors across every session.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92240" y="10058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400" b="1">
                <a:solidFill>
                  <a:srgbClr val="C8962E"/>
                </a:solidFill>
                <a:latin typeface="Georgia"/>
              </a:rPr>
              <a:t>Multi-Agent Safety Pipeline (NEW)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92240" y="1463040"/>
            <a:ext cx="54864" cy="310896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629400" y="146304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FFFFFF"/>
                </a:solidFill>
                <a:latin typeface="Calibri"/>
              </a:rPr>
              <a:t>Classifier Agent — detects intent (7 types), urgency, crisis keywords, and tone.</a:t>
            </a:r>
            <a:endParaRPr lang="en-US" sz="1100" dirty="0"/>
          </a:p>
          <a:p>
            <a:r>
              <a:rPr sz="1100">
                <a:solidFill>
                  <a:srgbClr val="FFFFFF"/>
                </a:solidFill>
                <a:latin typeface="Calibri"/>
              </a:rPr>
              <a:t>Short-circuits to grounding mode when crisis is detected. Sets tone hint for response agent.</a:t>
            </a:r>
          </a:p>
        </p:txBody>
      </p:sp>
      <p:sp>
        <p:nvSpPr>
          <p:cNvPr id="11" name="Shape 9"/>
          <p:cNvSpPr/>
          <p:nvPr/>
        </p:nvSpPr>
        <p:spPr>
          <a:xfrm>
            <a:off x="6492240" y="1975104"/>
            <a:ext cx="54864" cy="310896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6629400" y="1975104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FFFFFF"/>
                </a:solidFill>
                <a:latin typeface="Calibri"/>
              </a:rPr>
              <a:t>Protocol Agent — selects session duties by classification, phase, alignment score,</a:t>
            </a:r>
            <a:endParaRPr lang="en-US" sz="1100" dirty="0"/>
          </a:p>
          <a:p>
            <a:r>
              <a:rPr sz="1100">
                <a:solidFill>
                  <a:srgbClr val="FFFFFF"/>
                </a:solidFill>
                <a:latin typeface="Calibri"/>
              </a:rPr>
              <a:t>and retraction flags. Low-confidence guard (alignment &lt; 40) restricts to precomputed.</a:t>
            </a:r>
          </a:p>
          <a:p>
            <a:r>
              <a:rPr sz="1100">
                <a:solidFill>
                  <a:srgbClr val="FFFFFF"/>
                </a:solidFill>
                <a:latin typeface="Calibri"/>
              </a:rPr>
              <a:t>Safety bias: downgrade / neutral / upgrade. Crisis → immediate grounding override.</a:t>
            </a:r>
          </a:p>
        </p:txBody>
      </p:sp>
      <p:sp>
        <p:nvSpPr>
          <p:cNvPr id="13" name="Shape 11"/>
          <p:cNvSpPr/>
          <p:nvPr/>
        </p:nvSpPr>
        <p:spPr>
          <a:xfrm>
            <a:off x="6492240" y="2487168"/>
            <a:ext cx="54864" cy="310896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629400" y="2487168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FFFFFF"/>
                </a:solidFill>
                <a:latin typeface="Calibri"/>
              </a:rPr>
              <a:t>Response Agent — composes system prompt with full user context: Life Path,</a:t>
            </a:r>
            <a:endParaRPr lang="en-US" sz="1100" dirty="0"/>
          </a:p>
          <a:p>
            <a:r>
              <a:rPr sz="1100">
                <a:solidFill>
                  <a:srgbClr val="FFFFFF"/>
                </a:solidFill>
                <a:latin typeface="Calibri"/>
              </a:rPr>
              <a:t>Personal Year/Day, frequency, alignment, active protocols, memory. Turn-limit at</a:t>
            </a:r>
          </a:p>
          <a:p>
            <a:r>
              <a:rPr sz="1100">
                <a:solidFill>
                  <a:srgbClr val="FFFFFF"/>
                </a:solidFill>
                <a:latin typeface="Calibri"/>
              </a:rPr>
              <a:t>20 exchanges. Voice + text modes. Retraction protocol prompt injection when flagged.</a:t>
            </a:r>
          </a:p>
        </p:txBody>
      </p:sp>
      <p:sp>
        <p:nvSpPr>
          <p:cNvPr id="15" name="Shape 13"/>
          <p:cNvSpPr/>
          <p:nvPr/>
        </p:nvSpPr>
        <p:spPr>
          <a:xfrm>
            <a:off x="6492240" y="2999232"/>
            <a:ext cx="54864" cy="310896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6629400" y="2999232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FFFFFF"/>
                </a:solidFill>
                <a:latin typeface="Calibri"/>
              </a:rPr>
              <a:t>Explicit I/O contracts — each agent independently testable and swappable.</a:t>
            </a:r>
            <a:endParaRPr lang="en-US" sz="1100" dirty="0"/>
          </a:p>
          <a:p>
            <a:r>
              <a:rPr sz="1100">
                <a:solidFill>
                  <a:srgbClr val="FFFFFF"/>
                </a:solidFill>
                <a:latin typeface="Calibri"/>
              </a:rPr>
              <a:t>Classifier → Protocol → Response pipeline replaces monolithic prompt.</a:t>
            </a:r>
          </a:p>
          <a:p>
            <a:r>
              <a:rPr sz="1100">
                <a:solidFill>
                  <a:srgbClr val="FFFFFF"/>
                </a:solidFill>
                <a:latin typeface="Calibri"/>
              </a:rPr>
              <a:t>Phase 2 ready: classifier swappable for GPT-4o-mini without touching other agents.</a:t>
            </a:r>
          </a:p>
        </p:txBody>
      </p:sp>
      <p:sp>
        <p:nvSpPr>
          <p:cNvPr id="17" name="Shape 15"/>
          <p:cNvSpPr/>
          <p:nvPr/>
        </p:nvSpPr>
        <p:spPr>
          <a:xfrm>
            <a:off x="6492240" y="3511296"/>
            <a:ext cx="54864" cy="310896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629400" y="3511296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FFFFFF"/>
                </a:solidFill>
                <a:latin typeface="Calibri"/>
              </a:rPr>
              <a:t>Session memory extracted and stored after every exchange.</a:t>
            </a:r>
            <a:endParaRPr lang="en-US" sz="1100" dirty="0"/>
          </a:p>
          <a:p>
            <a:r>
              <a:rPr sz="1100">
                <a:solidFill>
                  <a:srgbClr val="FFFFFF"/>
                </a:solidFill>
                <a:latin typeface="Calibri"/>
              </a:rPr>
              <a:t>Semantic recall surfaces relevant past context in future sessions.</a:t>
            </a:r>
          </a:p>
          <a:p>
            <a:r>
              <a:rPr sz="1100">
                <a:solidFill>
                  <a:srgbClr val="FFFFFF"/>
                </a:solidFill>
                <a:latin typeface="Calibri"/>
              </a:rPr>
              <a:t>Longitudinal memory builds a picture of patterns, goals, and stressors over time.</a:t>
            </a:r>
          </a:p>
        </p:txBody>
      </p:sp>
      <p:sp>
        <p:nvSpPr>
          <p:cNvPr id="19" name="Shape 17"/>
          <p:cNvSpPr/>
          <p:nvPr/>
        </p:nvSpPr>
        <p:spPr>
          <a:xfrm>
            <a:off x="6492240" y="4023360"/>
            <a:ext cx="54864" cy="310896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6629400" y="4023360"/>
            <a:ext cx="2240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100">
                <a:solidFill>
                  <a:srgbClr val="FFFFFF"/>
                </a:solidFill>
                <a:latin typeface="Calibri"/>
              </a:rPr>
              <a:t>Safety architecture built for enterprise procurement — every agent decision</a:t>
            </a:r>
            <a:endParaRPr lang="en-US" sz="1100" dirty="0"/>
          </a:p>
          <a:p>
            <a:r>
              <a:rPr sz="1100">
                <a:solidFill>
                  <a:srgbClr val="FFFFFF"/>
                </a:solidFill>
                <a:latin typeface="Calibri"/>
              </a:rPr>
              <a:t>is auditable. Crisis escalation path is explicit. No black-box prompting.</a:t>
            </a:r>
          </a:p>
        </p:txBody>
      </p:sp>
      <p:sp>
        <p:nvSpPr>
          <p:cNvPr id="21" name="Shape 19"/>
          <p:cNvSpPr/>
          <p:nvPr/>
        </p:nvSpPr>
        <p:spPr>
          <a:xfrm>
            <a:off x="320040" y="3429000"/>
            <a:ext cx="5943600" cy="1371600"/>
          </a:xfrm>
          <a:prstGeom prst="rect">
            <a:avLst/>
          </a:prstGeom>
          <a:solidFill>
            <a:srgbClr val="162D45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502920" y="3566160"/>
            <a:ext cx="5577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300">
                <a:solidFill>
                  <a:srgbClr val="C8962E"/>
                </a:solidFill>
                <a:latin typeface="Calibri"/>
              </a:rPr>
              <a:t>The equivalent of a daily micro-coaching session — without scheduling friction, without availability constraints, and with a safety architecture built for enterprise procurement.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ORGANIZATIONAL INTELLIGENCE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never see individual data. They receive population intelligence — anonymized, aggregated, and actionable.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65760" y="141732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5B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 DASHBOARD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911096"/>
            <a:ext cx="3840480" cy="457200"/>
          </a:xfrm>
          <a:prstGeom prst="rect">
            <a:avLst/>
          </a:prstGeom>
          <a:solidFill>
            <a:srgbClr val="F5F7FA"/>
          </a:solidFill>
          <a:ln w="6350">
            <a:solidFill>
              <a:srgbClr val="E0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65760" y="1911096"/>
            <a:ext cx="54864" cy="457200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929384"/>
            <a:ext cx="3611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alignment trend (12-month)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2478024"/>
            <a:ext cx="3840480" cy="457200"/>
          </a:xfrm>
          <a:prstGeom prst="rect">
            <a:avLst/>
          </a:prstGeom>
          <a:solidFill>
            <a:srgbClr val="F5F7FA"/>
          </a:solidFill>
          <a:ln w="6350">
            <a:solidFill>
              <a:srgbClr val="E0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5760" y="2478024"/>
            <a:ext cx="54864" cy="457200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2496312"/>
            <a:ext cx="3611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Burnout risk signals — Low / Elevated / Critical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3044952"/>
            <a:ext cx="3840480" cy="457200"/>
          </a:xfrm>
          <a:prstGeom prst="rect">
            <a:avLst/>
          </a:prstGeom>
          <a:solidFill>
            <a:srgbClr val="F5F7FA"/>
          </a:solidFill>
          <a:ln w="6350">
            <a:solidFill>
              <a:srgbClr val="E0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65760" y="3044952"/>
            <a:ext cx="54864" cy="457200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3063240"/>
            <a:ext cx="3611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Archetype distribution across workforce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480560" y="1911096"/>
            <a:ext cx="3840480" cy="457200"/>
          </a:xfrm>
          <a:prstGeom prst="rect">
            <a:avLst/>
          </a:prstGeom>
          <a:solidFill>
            <a:srgbClr val="F5F7FA"/>
          </a:solidFill>
          <a:ln w="6350">
            <a:solidFill>
              <a:srgbClr val="E0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480560" y="1911096"/>
            <a:ext cx="54864" cy="457200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17" name="Text 15"/>
          <p:cNvSpPr/>
          <p:nvPr/>
        </p:nvSpPr>
        <p:spPr>
          <a:xfrm>
            <a:off x="4617720" y="1929384"/>
            <a:ext cx="3611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phase distribution — all nine phases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480560" y="2478024"/>
            <a:ext cx="3840480" cy="457200"/>
          </a:xfrm>
          <a:prstGeom prst="rect">
            <a:avLst/>
          </a:prstGeom>
          <a:solidFill>
            <a:srgbClr val="F5F7FA"/>
          </a:solidFill>
          <a:ln w="6350">
            <a:solidFill>
              <a:srgbClr val="E0E8F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480560" y="2478024"/>
            <a:ext cx="54864" cy="457200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20" name="Text 18"/>
          <p:cNvSpPr/>
          <p:nvPr/>
        </p:nvSpPr>
        <p:spPr>
          <a:xfrm>
            <a:off x="4617720" y="2496312"/>
            <a:ext cx="3611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rate &amp; session frequency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480560" y="3044952"/>
            <a:ext cx="3840480" cy="457200"/>
          </a:xfrm>
          <a:prstGeom prst="rect">
            <a:avLst/>
          </a:prstGeom>
          <a:solidFill>
            <a:srgbClr val="F5F7FA"/>
          </a:solidFill>
          <a:ln w="6350">
            <a:solidFill>
              <a:srgbClr val="E0E8F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80560" y="3044952"/>
            <a:ext cx="54864" cy="457200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23" name="Text 21"/>
          <p:cNvSpPr/>
          <p:nvPr/>
        </p:nvSpPr>
        <p:spPr>
          <a:xfrm>
            <a:off x="4617720" y="3063240"/>
            <a:ext cx="3611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Life Path pairings with compatibility scores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" y="3611880"/>
            <a:ext cx="8503920" cy="1234440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0040" y="3611880"/>
            <a:ext cx="8503920" cy="64008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26" name="Text 24"/>
          <p:cNvSpPr/>
          <p:nvPr/>
        </p:nvSpPr>
        <p:spPr>
          <a:xfrm>
            <a:off x="502920" y="37307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OPTIMIZATION TAB — Anonymous AI Recommendations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02920" y="4160520"/>
            <a:ext cx="1280160" cy="502920"/>
          </a:xfrm>
          <a:prstGeom prst="rect">
            <a:avLst/>
          </a:prstGeom>
          <a:solidFill>
            <a:srgbClr val="162D45"/>
          </a:solidFill>
          <a:ln w="3810">
            <a:solidFill>
              <a:srgbClr val="C8962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41605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High-synergy pairings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1892808" y="4160520"/>
            <a:ext cx="1280160" cy="502920"/>
          </a:xfrm>
          <a:prstGeom prst="rect">
            <a:avLst/>
          </a:prstGeom>
          <a:solidFill>
            <a:srgbClr val="162D45"/>
          </a:solidFill>
          <a:ln w="3810">
            <a:solidFill>
              <a:srgbClr val="C896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892808" y="41605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Friction-aware pairs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282696" y="4160520"/>
            <a:ext cx="1280160" cy="502920"/>
          </a:xfrm>
          <a:prstGeom prst="rect">
            <a:avLst/>
          </a:prstGeom>
          <a:solidFill>
            <a:srgbClr val="162D45"/>
          </a:solidFill>
          <a:ln w="3810">
            <a:solidFill>
              <a:srgbClr val="C8962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82696" y="41605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Composition gaps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672584" y="4160520"/>
            <a:ext cx="1280160" cy="502920"/>
          </a:xfrm>
          <a:prstGeom prst="rect">
            <a:avLst/>
          </a:prstGeom>
          <a:solidFill>
            <a:srgbClr val="162D45"/>
          </a:solidFill>
          <a:ln w="3810">
            <a:solidFill>
              <a:srgbClr val="C8962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72584" y="41605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timing windows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062472" y="4160520"/>
            <a:ext cx="1280160" cy="502920"/>
          </a:xfrm>
          <a:prstGeom prst="rect">
            <a:avLst/>
          </a:prstGeom>
          <a:solidFill>
            <a:srgbClr val="162D45"/>
          </a:solidFill>
          <a:ln w="3810">
            <a:solidFill>
              <a:srgbClr val="C8962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062472" y="41605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Burnout prevention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7452360" y="4160520"/>
            <a:ext cx="1280160" cy="502920"/>
          </a:xfrm>
          <a:prstGeom prst="rect">
            <a:avLst/>
          </a:prstGeom>
          <a:solidFill>
            <a:srgbClr val="162D45"/>
          </a:solidFill>
          <a:ln w="3810">
            <a:solidFill>
              <a:srgbClr val="C8962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52360" y="416052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Role-archetype fit</a:t>
            </a:r>
            <a:endParaRPr lang="en-US" sz="950" dirty="0"/>
          </a:p>
        </p:txBody>
      </p:sp>
      <p:sp>
        <p:nvSpPr>
          <p:cNvPr id="39" name="TextBox 38"/>
          <p:cNvSpPr txBox="1"/>
          <p:nvPr/>
        </p:nvSpPr>
        <p:spPr>
          <a:xfrm>
            <a:off x="500000" y="3200000"/>
            <a:ext cx="40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900">
                <a:solidFill>
                  <a:srgbClr val="1E293B"/>
                </a:solidFill>
              </a:rPr>
              <a:t>NSRI fleet scores — Neuro-Stress Resilience Index per cohort (NEW)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900">
                <a:solidFill>
                  <a:srgbClr val="1E293B"/>
                </a:solidFill>
              </a:rPr>
              <a:t>Cognitive Debt P&amp;L — $500K/node critical liability threshold (NEW)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900">
                <a:solidFill>
                  <a:srgbClr val="1E293B"/>
                </a:solidFill>
              </a:rPr>
              <a:t>FedRAMP readiness indicators — per-department compliance posture (NEW)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2137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MODEL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914400"/>
            <a:ext cx="8503920" cy="749808"/>
          </a:xfrm>
          <a:prstGeom prst="rect">
            <a:avLst/>
          </a:prstGeom>
          <a:solidFill>
            <a:srgbClr val="162D45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14400"/>
            <a:ext cx="64008" cy="749808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969264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INDIVIDUAL LAYER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261872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D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employee or patient subscribes independently at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02920" y="1499616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personal dashboard  ·  AI voice guide  ·  Daily protocols  ·  Memory system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074920" y="987552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$75 /month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5074920" y="1490472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individual  ·  paid directly or covered by the employer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20040" y="1801368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ORGANIZATIONAL INTELLIGENCE LAYER — pay for analytics, not seats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0040" y="2103120"/>
            <a:ext cx="274320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0040" y="2103120"/>
            <a:ext cx="2743200" cy="566928"/>
          </a:xfrm>
          <a:prstGeom prst="rect">
            <a:avLst/>
          </a:prstGeom>
          <a:solidFill>
            <a:srgbClr val="2E75B6"/>
          </a:solidFill>
          <a:ln/>
        </p:spPr>
      </p:sp>
      <p:sp>
        <p:nvSpPr>
          <p:cNvPr id="14" name="Text 12"/>
          <p:cNvSpPr/>
          <p:nvPr/>
        </p:nvSpPr>
        <p:spPr>
          <a:xfrm>
            <a:off x="320040" y="215798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B2B STARTER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0040" y="24688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1–5 Manager Ports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20040" y="2743200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E75B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$1,500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320040" y="327355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/month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02920" y="3520440"/>
            <a:ext cx="2377440" cy="18288"/>
          </a:xfrm>
          <a:prstGeom prst="rect">
            <a:avLst/>
          </a:prstGeom>
          <a:solidFill>
            <a:srgbClr val="E0E8F0"/>
          </a:solidFill>
          <a:ln/>
        </p:spPr>
      </p:sp>
      <p:sp>
        <p:nvSpPr>
          <p:cNvPr id="19" name="Text 17"/>
          <p:cNvSpPr/>
          <p:nvPr/>
        </p:nvSpPr>
        <p:spPr>
          <a:xfrm>
            <a:off x="320040" y="356616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per PCU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02920" y="3840480"/>
            <a:ext cx="73152" cy="73152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381304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ELIUS per manager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02920" y="4114800"/>
            <a:ext cx="73152" cy="73152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408736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resonance mapping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02920" y="4389120"/>
            <a:ext cx="73152" cy="73152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25" name="Text 23"/>
          <p:cNvSpPr/>
          <p:nvPr/>
        </p:nvSpPr>
        <p:spPr>
          <a:xfrm>
            <a:off x="640080" y="436168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Aggregate wellness dashboard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02920" y="4663440"/>
            <a:ext cx="73152" cy="73152"/>
          </a:xfrm>
          <a:prstGeom prst="ellipse">
            <a:avLst/>
          </a:prstGeom>
          <a:solidFill>
            <a:srgbClr val="2E75B6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463600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admin controls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200400" y="2103120"/>
            <a:ext cx="274320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3200400" y="2103120"/>
            <a:ext cx="2743200" cy="566928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30" name="Text 28"/>
          <p:cNvSpPr/>
          <p:nvPr/>
        </p:nvSpPr>
        <p:spPr>
          <a:xfrm>
            <a:off x="3200400" y="215798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21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CORPORATE PRO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200400" y="24688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0D21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6–15 Manager Ports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200400" y="2743200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$3,500</a:t>
            </a:r>
            <a:endParaRPr lang="en-US" sz="3400" dirty="0"/>
          </a:p>
        </p:txBody>
      </p:sp>
      <p:sp>
        <p:nvSpPr>
          <p:cNvPr id="33" name="Text 31"/>
          <p:cNvSpPr/>
          <p:nvPr/>
        </p:nvSpPr>
        <p:spPr>
          <a:xfrm>
            <a:off x="3200400" y="327355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/month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383280" y="3520440"/>
            <a:ext cx="2377440" cy="18288"/>
          </a:xfrm>
          <a:prstGeom prst="rect">
            <a:avLst/>
          </a:prstGeom>
          <a:solidFill>
            <a:srgbClr val="E0E8F0"/>
          </a:solidFill>
          <a:ln/>
        </p:spPr>
      </p:sp>
      <p:sp>
        <p:nvSpPr>
          <p:cNvPr id="35" name="Text 33"/>
          <p:cNvSpPr/>
          <p:nvPr/>
        </p:nvSpPr>
        <p:spPr>
          <a:xfrm>
            <a:off x="3200400" y="356616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per PCU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3383280" y="3840480"/>
            <a:ext cx="73152" cy="73152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37" name="Text 35"/>
          <p:cNvSpPr/>
          <p:nvPr/>
        </p:nvSpPr>
        <p:spPr>
          <a:xfrm>
            <a:off x="3520440" y="381304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Starter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3383280" y="4114800"/>
            <a:ext cx="73152" cy="73152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39" name="Text 37"/>
          <p:cNvSpPr/>
          <p:nvPr/>
        </p:nvSpPr>
        <p:spPr>
          <a:xfrm>
            <a:off x="3520440" y="408736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distribution analytics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3383280" y="4389120"/>
            <a:ext cx="73152" cy="73152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41" name="Text 39"/>
          <p:cNvSpPr/>
          <p:nvPr/>
        </p:nvSpPr>
        <p:spPr>
          <a:xfrm>
            <a:off x="3520440" y="436168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Path compatibility heatmap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3383280" y="4663440"/>
            <a:ext cx="73152" cy="73152"/>
          </a:xfrm>
          <a:prstGeom prst="ellipse">
            <a:avLst/>
          </a:prstGeom>
          <a:solidFill>
            <a:srgbClr val="C8962E"/>
          </a:solidFill>
          <a:ln/>
        </p:spPr>
      </p:sp>
      <p:sp>
        <p:nvSpPr>
          <p:cNvPr id="43" name="Text 41"/>
          <p:cNvSpPr/>
          <p:nvPr/>
        </p:nvSpPr>
        <p:spPr>
          <a:xfrm>
            <a:off x="3520440" y="463600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support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080760" y="2103120"/>
            <a:ext cx="274320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6080760" y="2103120"/>
            <a:ext cx="2743200" cy="566928"/>
          </a:xfrm>
          <a:prstGeom prst="rect">
            <a:avLst/>
          </a:prstGeom>
          <a:solidFill>
            <a:srgbClr val="0D2137"/>
          </a:solidFill>
          <a:ln/>
        </p:spPr>
      </p:sp>
      <p:sp>
        <p:nvSpPr>
          <p:cNvPr id="46" name="Text 44"/>
          <p:cNvSpPr/>
          <p:nvPr/>
        </p:nvSpPr>
        <p:spPr>
          <a:xfrm>
            <a:off x="6080760" y="215798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ENTERPRISE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6080760" y="246888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16+ Manager Ports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6080760" y="2743200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D21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$7,500</a:t>
            </a:r>
            <a:endParaRPr lang="en-US" sz="3400" dirty="0"/>
          </a:p>
        </p:txBody>
      </p:sp>
      <p:sp>
        <p:nvSpPr>
          <p:cNvPr id="49" name="Text 47"/>
          <p:cNvSpPr/>
          <p:nvPr/>
        </p:nvSpPr>
        <p:spPr>
          <a:xfrm>
            <a:off x="6080760" y="3273552"/>
            <a:ext cx="2743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/month + $75/PCU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6263640" y="3520440"/>
            <a:ext cx="2377440" cy="18288"/>
          </a:xfrm>
          <a:prstGeom prst="rect">
            <a:avLst/>
          </a:prstGeom>
          <a:solidFill>
            <a:srgbClr val="E0E8F0"/>
          </a:solidFill>
          <a:ln/>
        </p:spPr>
      </p:sp>
      <p:sp>
        <p:nvSpPr>
          <p:cNvPr id="51" name="Text 49"/>
          <p:cNvSpPr/>
          <p:nvPr/>
        </p:nvSpPr>
        <p:spPr>
          <a:xfrm>
            <a:off x="6080760" y="356616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Billed per PCU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6263640" y="3840480"/>
            <a:ext cx="73152" cy="73152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53" name="Text 51"/>
          <p:cNvSpPr/>
          <p:nvPr/>
        </p:nvSpPr>
        <p:spPr>
          <a:xfrm>
            <a:off x="6400800" y="381304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Pro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263640" y="4114800"/>
            <a:ext cx="73152" cy="73152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55" name="Text 53"/>
          <p:cNvSpPr/>
          <p:nvPr/>
        </p:nvSpPr>
        <p:spPr>
          <a:xfrm>
            <a:off x="6400800" y="408736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account manager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6263640" y="4389120"/>
            <a:ext cx="73152" cy="73152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57" name="Text 55"/>
          <p:cNvSpPr/>
          <p:nvPr/>
        </p:nvSpPr>
        <p:spPr>
          <a:xfrm>
            <a:off x="6400800" y="436168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integration support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6263640" y="4663440"/>
            <a:ext cx="73152" cy="73152"/>
          </a:xfrm>
          <a:prstGeom prst="ellipse">
            <a:avLst/>
          </a:prstGeom>
          <a:solidFill>
            <a:srgbClr val="0D2137"/>
          </a:solidFill>
          <a:ln/>
        </p:spPr>
      </p:sp>
      <p:sp>
        <p:nvSpPr>
          <p:cNvPr id="59" name="Text 57"/>
          <p:cNvSpPr/>
          <p:nvPr/>
        </p:nvSpPr>
        <p:spPr>
          <a:xfrm>
            <a:off x="6400800" y="4636008"/>
            <a:ext cx="233172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SLA guarantee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365760" y="4919472"/>
            <a:ext cx="8412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hardware  ·  No clinical intake  ·  No IT changes  ·  Operational in days</a:t>
            </a:r>
            <a:endParaRPr lang="en-US" sz="1000" dirty="0"/>
          </a:p>
        </p:txBody>
      </p:sp>
      <p:sp>
        <p:nvSpPr>
          <p:cNvPr id="61" name="TextBox 60"/>
          <p:cNvSpPr txBox="1"/>
          <p:nvPr/>
        </p:nvSpPr>
        <p:spPr>
          <a:xfrm>
            <a:off x="500000" y="4250000"/>
            <a:ext cx="8500000" cy="7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6366F1"/>
                </a:solidFill>
              </a:rPr>
              <a:t>FEDERAL &amp; REGULATED (NEW)  |  FedRAMP-Ready  •  EU AI Act Compliant  •  FIPS 140-2 Verified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6366F1"/>
                </a:solidFill>
              </a:rPr>
              <a:t>Azure Gov US Virginia — dedicated federal cloud with CJIS/FedRAMP High boundary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6366F1"/>
                </a:solidFill>
              </a:rPr>
              <a:t>Single-tenant isolated cloud available  |  +25% sovereign deployment surcharge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6366F1"/>
                </a:solidFill>
              </a:rPr>
              <a:t>Available to Enterprise+ and government procurement vehicles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50">
                <a:solidFill>
                  <a:srgbClr val="6366F1"/>
                </a:solidFill>
              </a:rPr>
              <a:t>EU AI Act LIMITED risk classification (Regulation 2024/1689) — Articles 14 &amp; 50 compliant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3A5C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RETURN ON INVESTMENT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914400"/>
            <a:ext cx="2743200" cy="169164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914400"/>
            <a:ext cx="2743200" cy="64008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6" name="Text 4"/>
          <p:cNvSpPr/>
          <p:nvPr/>
        </p:nvSpPr>
        <p:spPr>
          <a:xfrm>
            <a:off x="320040" y="10515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$3–$6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320040" y="171907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returned per $1 invested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employee wellness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20040" y="245059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Harvard Business Review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200400" y="914400"/>
            <a:ext cx="2743200" cy="169164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914400"/>
            <a:ext cx="2743200" cy="64008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11" name="Text 9"/>
          <p:cNvSpPr/>
          <p:nvPr/>
        </p:nvSpPr>
        <p:spPr>
          <a:xfrm>
            <a:off x="3200400" y="10515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28%</a:t>
            </a:r>
            <a:endParaRPr lang="en-US" sz="3800" dirty="0"/>
          </a:p>
        </p:txBody>
      </p:sp>
      <p:sp>
        <p:nvSpPr>
          <p:cNvPr id="12" name="Text 10"/>
          <p:cNvSpPr/>
          <p:nvPr/>
        </p:nvSpPr>
        <p:spPr>
          <a:xfrm>
            <a:off x="3200400" y="171907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 in sick days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structured daily practice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80760" y="914400"/>
            <a:ext cx="2743200" cy="169164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080760" y="914400"/>
            <a:ext cx="2743200" cy="64008"/>
          </a:xfrm>
          <a:prstGeom prst="rect">
            <a:avLst/>
          </a:prstGeom>
          <a:solidFill>
            <a:srgbClr val="C8962E"/>
          </a:solidFill>
          <a:ln/>
        </p:spPr>
      </p:sp>
      <p:sp>
        <p:nvSpPr>
          <p:cNvPr id="15" name="Text 13"/>
          <p:cNvSpPr/>
          <p:nvPr/>
        </p:nvSpPr>
        <p:spPr>
          <a:xfrm>
            <a:off x="6080760" y="105156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41%</a:t>
            </a:r>
            <a:endParaRPr lang="en-US" sz="3800" dirty="0"/>
          </a:p>
        </p:txBody>
      </p:sp>
      <p:sp>
        <p:nvSpPr>
          <p:cNvPr id="16" name="Text 14"/>
          <p:cNvSpPr/>
          <p:nvPr/>
        </p:nvSpPr>
        <p:spPr>
          <a:xfrm>
            <a:off x="6080760" y="1719072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absenteeism in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high-wellbeing teams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080760" y="245059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82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Gallup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65760" y="278892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THE RETURN COMES FROM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3200400"/>
            <a:ext cx="4251960" cy="658368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57200" y="3255264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absenteeism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351129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nervous system regulation cuts stress-related sick days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20040" y="3950208"/>
            <a:ext cx="4251960" cy="658368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57200" y="400507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turnover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7200" y="426110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Replacing a mid-level employee costs 50–200% of their annual salary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54880" y="3200400"/>
            <a:ext cx="4251960" cy="658368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892040" y="3255264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performance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892040" y="351129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breathwork measurably improves decision-making &amp; focus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54880" y="3950208"/>
            <a:ext cx="4251960" cy="658368"/>
          </a:xfrm>
          <a:prstGeom prst="rect">
            <a:avLst/>
          </a:prstGeom>
          <a:solidFill>
            <a:srgbClr val="1B3A5C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892040" y="400507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8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Smarter team design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4892040" y="4261104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Optimization tab reduces friction, mismatched workloads, avoidable conflict</a:t>
            </a:r>
            <a:endParaRPr lang="en-US" sz="1000" dirty="0"/>
          </a:p>
        </p:txBody>
      </p:sp>
      <p:sp>
        <p:nvSpPr>
          <p:cNvPr id="31" name="TextBox 30"/>
          <p:cNvSpPr txBox="1"/>
          <p:nvPr/>
        </p:nvSpPr>
        <p:spPr>
          <a:xfrm>
            <a:off x="500000" y="4300000"/>
            <a:ext cx="85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>
                <a:solidFill>
                  <a:srgbClr val="6366F1"/>
                </a:solidFill>
              </a:rPr>
              <a:t>Enterprise procurement acceleration (NEW) — FedRAMP readiness eliminates 6–18 month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>
                <a:solidFill>
                  <a:srgbClr val="6366F1"/>
                </a:solidFill>
              </a:rPr>
              <a:t>compliance bottleneck. Live SOC 2 bridge letter + API-accessible compliance data =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>
                <a:solidFill>
                  <a:srgbClr val="6366F1"/>
                </a:solidFill>
              </a:rPr>
              <a:t>faster sales cycles in regulated verticals (government, healthcare, financial services).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2137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365760" y="1371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ELIUS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960120"/>
            <a:ext cx="2286000" cy="438912"/>
          </a:xfrm>
          <a:prstGeom prst="rect">
            <a:avLst/>
          </a:prstGeom>
          <a:solidFill>
            <a:srgbClr val="E8EDF2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320040" y="960120"/>
            <a:ext cx="22860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606040" y="960120"/>
            <a:ext cx="3017520" cy="438912"/>
          </a:xfrm>
          <a:prstGeom prst="rect">
            <a:avLst/>
          </a:prstGeom>
          <a:solidFill>
            <a:srgbClr val="D0D8E0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2606040" y="960120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other platform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623560" y="960120"/>
            <a:ext cx="3017520" cy="438912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5623560" y="960120"/>
            <a:ext cx="3017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896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ELIUS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0040" y="1399032"/>
            <a:ext cx="2286000" cy="4572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11480" y="1399032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direction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606040" y="1399032"/>
            <a:ext cx="3017520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2697480" y="1399032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self-direction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623560" y="1399032"/>
            <a:ext cx="3017520" cy="457200"/>
          </a:xfrm>
          <a:prstGeom prst="rect">
            <a:avLst/>
          </a:prstGeom>
          <a:solidFill>
            <a:srgbClr val="162D45"/>
          </a:solidFill>
          <a:ln/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8586216" y="1399032"/>
            <a:ext cx="54864" cy="45720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5715000" y="1399032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Delivered — no self-direction needed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" y="1892808"/>
            <a:ext cx="2286000" cy="457200"/>
          </a:xfrm>
          <a:prstGeom prst="rect">
            <a:avLst/>
          </a:prstGeom>
          <a:solidFill>
            <a:srgbClr val="E8EDF2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411480" y="1892808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Personalization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606040" y="1892808"/>
            <a:ext cx="3017520" cy="45720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2697480" y="18928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content for all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623560" y="1892808"/>
            <a:ext cx="3017520" cy="45720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p/>
        </p:txBody>
      </p:sp>
      <p:sp>
        <p:nvSpPr>
          <p:cNvPr id="22" name="Shape 20"/>
          <p:cNvSpPr/>
          <p:nvPr/>
        </p:nvSpPr>
        <p:spPr>
          <a:xfrm>
            <a:off x="8586216" y="1892808"/>
            <a:ext cx="54864" cy="45720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23" name="Text 21"/>
          <p:cNvSpPr/>
          <p:nvPr/>
        </p:nvSpPr>
        <p:spPr>
          <a:xfrm>
            <a:off x="5715000" y="18928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Personalized protocol for each individual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" y="2386584"/>
            <a:ext cx="2286000" cy="4572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25" name="Text 23"/>
          <p:cNvSpPr/>
          <p:nvPr/>
        </p:nvSpPr>
        <p:spPr>
          <a:xfrm>
            <a:off x="411480" y="2386584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Adaptability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2606040" y="2386584"/>
            <a:ext cx="3017520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7" name="Text 25"/>
          <p:cNvSpPr/>
          <p:nvPr/>
        </p:nvSpPr>
        <p:spPr>
          <a:xfrm>
            <a:off x="2697480" y="238658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— same content daily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623560" y="2386584"/>
            <a:ext cx="3017520" cy="457200"/>
          </a:xfrm>
          <a:prstGeom prst="rect">
            <a:avLst/>
          </a:prstGeom>
          <a:solidFill>
            <a:srgbClr val="162D45"/>
          </a:solidFill>
          <a:ln/>
        </p:spPr>
        <p:txBody>
          <a:bodyPr/>
          <a:p/>
        </p:txBody>
      </p:sp>
      <p:sp>
        <p:nvSpPr>
          <p:cNvPr id="29" name="Shape 27"/>
          <p:cNvSpPr/>
          <p:nvPr/>
        </p:nvSpPr>
        <p:spPr>
          <a:xfrm>
            <a:off x="8586216" y="2386584"/>
            <a:ext cx="54864" cy="45720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5715000" y="2386584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Recalculates daily by cycle and environment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20040" y="2880360"/>
            <a:ext cx="2286000" cy="457200"/>
          </a:xfrm>
          <a:prstGeom prst="rect">
            <a:avLst/>
          </a:prstGeom>
          <a:solidFill>
            <a:srgbClr val="E8EDF2"/>
          </a:solidFill>
          <a:ln/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411480" y="288036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2606040" y="2880360"/>
            <a:ext cx="3017520" cy="45720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p/>
        </p:txBody>
      </p:sp>
      <p:sp>
        <p:nvSpPr>
          <p:cNvPr id="34" name="Text 32"/>
          <p:cNvSpPr/>
          <p:nvPr/>
        </p:nvSpPr>
        <p:spPr>
          <a:xfrm>
            <a:off x="2697480" y="288036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Starts fresh each session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623560" y="2880360"/>
            <a:ext cx="3017520" cy="45720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p/>
        </p:txBody>
      </p:sp>
      <p:sp>
        <p:nvSpPr>
          <p:cNvPr id="36" name="Shape 34"/>
          <p:cNvSpPr/>
          <p:nvPr/>
        </p:nvSpPr>
        <p:spPr>
          <a:xfrm>
            <a:off x="8586216" y="2880360"/>
            <a:ext cx="54864" cy="45720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37" name="Text 35"/>
          <p:cNvSpPr/>
          <p:nvPr/>
        </p:nvSpPr>
        <p:spPr>
          <a:xfrm>
            <a:off x="5715000" y="288036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longitudinal picture over time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320040" y="3374136"/>
            <a:ext cx="2286000" cy="457200"/>
          </a:xfrm>
          <a:prstGeom prst="rect">
            <a:avLst/>
          </a:prstGeom>
          <a:solidFill>
            <a:srgbClr val="F5F7FA"/>
          </a:solidFill>
          <a:ln/>
        </p:spPr>
        <p:txBody>
          <a:bodyPr/>
          <a:p/>
        </p:txBody>
      </p:sp>
      <p:sp>
        <p:nvSpPr>
          <p:cNvPr id="39" name="Text 37"/>
          <p:cNvSpPr/>
          <p:nvPr/>
        </p:nvSpPr>
        <p:spPr>
          <a:xfrm>
            <a:off x="411480" y="3374136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2606040" y="3374136"/>
            <a:ext cx="3017520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1" name="Text 39"/>
          <p:cNvSpPr/>
          <p:nvPr/>
        </p:nvSpPr>
        <p:spPr>
          <a:xfrm>
            <a:off x="2697480" y="3374136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Reactive — accessed in crisis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5623560" y="3374136"/>
            <a:ext cx="3017520" cy="457200"/>
          </a:xfrm>
          <a:prstGeom prst="rect">
            <a:avLst/>
          </a:prstGeom>
          <a:solidFill>
            <a:srgbClr val="162D45"/>
          </a:solidFill>
          <a:ln/>
        </p:spPr>
        <p:txBody>
          <a:bodyPr/>
          <a:p/>
        </p:txBody>
      </p:sp>
      <p:sp>
        <p:nvSpPr>
          <p:cNvPr id="43" name="Shape 41"/>
          <p:cNvSpPr/>
          <p:nvPr/>
        </p:nvSpPr>
        <p:spPr>
          <a:xfrm>
            <a:off x="8586216" y="3374136"/>
            <a:ext cx="54864" cy="45720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44" name="Text 42"/>
          <p:cNvSpPr/>
          <p:nvPr/>
        </p:nvSpPr>
        <p:spPr>
          <a:xfrm>
            <a:off x="5715000" y="3374136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— 3× daily preventive cadence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320040" y="3867912"/>
            <a:ext cx="2286000" cy="457200"/>
          </a:xfrm>
          <a:prstGeom prst="rect">
            <a:avLst/>
          </a:prstGeom>
          <a:solidFill>
            <a:srgbClr val="E8EDF2"/>
          </a:solidFill>
          <a:ln/>
        </p:spPr>
        <p:txBody>
          <a:bodyPr/>
          <a:p/>
        </p:txBody>
      </p:sp>
      <p:sp>
        <p:nvSpPr>
          <p:cNvPr id="46" name="Text 44"/>
          <p:cNvSpPr/>
          <p:nvPr/>
        </p:nvSpPr>
        <p:spPr>
          <a:xfrm>
            <a:off x="411480" y="3867912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2606040" y="3867912"/>
            <a:ext cx="3017520" cy="457200"/>
          </a:xfrm>
          <a:prstGeom prst="rect">
            <a:avLst/>
          </a:prstGeom>
          <a:solidFill>
            <a:srgbClr val="F0F0F0"/>
          </a:solidFill>
          <a:ln/>
        </p:spPr>
        <p:txBody>
          <a:bodyPr/>
          <a:p/>
        </p:txBody>
      </p:sp>
      <p:sp>
        <p:nvSpPr>
          <p:cNvPr id="48" name="Text 46"/>
          <p:cNvSpPr/>
          <p:nvPr/>
        </p:nvSpPr>
        <p:spPr>
          <a:xfrm>
            <a:off x="2697480" y="3867912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may see individual data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5623560" y="3867912"/>
            <a:ext cx="3017520" cy="45720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p/>
        </p:txBody>
      </p:sp>
      <p:sp>
        <p:nvSpPr>
          <p:cNvPr id="50" name="Shape 48"/>
          <p:cNvSpPr/>
          <p:nvPr/>
        </p:nvSpPr>
        <p:spPr>
          <a:xfrm>
            <a:off x="8586216" y="3867912"/>
            <a:ext cx="54864" cy="457200"/>
          </a:xfrm>
          <a:prstGeom prst="rect">
            <a:avLst/>
          </a:prstGeom>
          <a:solidFill>
            <a:srgbClr val="C8962E"/>
          </a:solidFill>
          <a:ln/>
        </p:spPr>
        <p:txBody>
          <a:bodyPr/>
          <a:p/>
        </p:txBody>
      </p:sp>
      <p:sp>
        <p:nvSpPr>
          <p:cNvPr id="51" name="Text 49"/>
          <p:cNvSpPr/>
          <p:nvPr/>
        </p:nvSpPr>
        <p:spPr>
          <a:xfrm>
            <a:off x="5715000" y="3867912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data always private</a:t>
            </a:r>
            <a:endParaRPr lang="en-US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1000000" y="4217912"/>
            <a:ext cx="3000000" cy="3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4748B"/>
                </a:solidFill>
              </a:rPr>
              <a:t>Safety Architecture (NEW)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000000" y="4257912"/>
            <a:ext cx="30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64748B"/>
                </a:solidFill>
              </a:rPr>
              <a:t>Single model call — no safety gates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500000" y="4217912"/>
            <a:ext cx="4000000" cy="3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E293B"/>
                </a:solidFill>
              </a:rPr>
              <a:t>Multi-agent pipeline with crisis detection,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500000" y="4257912"/>
            <a:ext cx="40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safety gates, and retraction protocol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00000" y="4377912"/>
            <a:ext cx="3000000" cy="3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4748B"/>
                </a:solidFill>
              </a:rPr>
              <a:t>Compliance (NEW)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00000" y="4417912"/>
            <a:ext cx="30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64748B"/>
                </a:solidFill>
              </a:rPr>
              <a:t>Static PDF documents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500000" y="4377912"/>
            <a:ext cx="4000000" cy="3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E293B"/>
                </a:solidFill>
              </a:rPr>
              <a:t>Live API: SOC 2, FedRAMP (28 controls),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500000" y="4417912"/>
            <a:ext cx="40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EU AI Act LIMITED risk classification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000000" y="4537912"/>
            <a:ext cx="3000000" cy="3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4748B"/>
                </a:solidFill>
              </a:rPr>
              <a:t>Government Readiness (NEW)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00000" y="4577912"/>
            <a:ext cx="30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64748B"/>
                </a:solidFill>
              </a:rPr>
              <a:t>None — standard commercial cloud only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00000" y="4537912"/>
            <a:ext cx="4000000" cy="3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1E293B"/>
                </a:solidFill>
              </a:rPr>
              <a:t>Azure Gov routing, FIPS 140-2 verified,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500000" y="4577912"/>
            <a:ext cx="4000000" cy="3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sz="750">
                <a:solidFill>
                  <a:srgbClr val="1E293B"/>
                </a:solidFill>
              </a:rPr>
              <a:t>.gov/.mil detection, federal header compliance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ELIUS — Corporate Wellness &amp; People Intelligence</dc:title>
  <dc:subject>PptxGenJS Presentation</dc:subject>
  <dc:creator>PptxGenJS</dc:creator>
  <cp:lastModifiedBy>PptxGenJS</cp:lastModifiedBy>
  <cp:revision>1</cp:revision>
  <dcterms:created xsi:type="dcterms:W3CDTF">2026-06-03T18:40:57Z</dcterms:created>
  <dcterms:modified xsi:type="dcterms:W3CDTF">2026-06-03T18:40:57Z</dcterms:modified>
</cp:coreProperties>
</file>